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13"/>
  </p:handoutMasterIdLst>
  <p:sldIdLst>
    <p:sldId id="256" r:id="rId2"/>
    <p:sldId id="263" r:id="rId3"/>
    <p:sldId id="266" r:id="rId4"/>
    <p:sldId id="278" r:id="rId5"/>
    <p:sldId id="264" r:id="rId6"/>
    <p:sldId id="267" r:id="rId7"/>
    <p:sldId id="270" r:id="rId8"/>
    <p:sldId id="271" r:id="rId9"/>
    <p:sldId id="272" r:id="rId10"/>
    <p:sldId id="265" r:id="rId11"/>
    <p:sldId id="277" r:id="rId12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594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B0EBE-0206-41D8-BCE3-9C68B3610A00}" type="datetimeFigureOut">
              <a:rPr lang="en-US" smtClean="0"/>
              <a:t>11/27/2015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9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9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E9306-DAD8-41A4-83A2-671AB24454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7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2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69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7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2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66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4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62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7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9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9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0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799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6458" y="891609"/>
            <a:ext cx="10721673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4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98267" y="5849218"/>
            <a:ext cx="4152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  <a:lumOff val="50000"/>
                  </a:schemeClr>
                </a:solidFill>
              </a:rPr>
              <a:t>PRESENTER:  Deb Sullivan Ford</a:t>
            </a:r>
            <a:endParaRPr lang="en-US" sz="2400" dirty="0">
              <a:solidFill>
                <a:schemeClr val="accent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7743" y="3330644"/>
            <a:ext cx="1064044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Actively and regularly track meaningful data about program retention, engagement and enrollment outcomes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Maintain and track alignment of program findings and outcomes against institutional goals and priorities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Conduct informal program evaluations during Intercession and a comprehensive program evaluation during summer</a:t>
            </a:r>
            <a:endParaRPr lang="en-US" sz="2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7045" y="2432893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/>
              <a:t>PROGRAM EVALUATION AND DATA COLLECTION</a:t>
            </a:r>
            <a:endParaRPr lang="en-US" sz="2500" b="1" dirty="0"/>
          </a:p>
        </p:txBody>
      </p:sp>
      <p:sp>
        <p:nvSpPr>
          <p:cNvPr id="7" name="Rectangle 6"/>
          <p:cNvSpPr/>
          <p:nvPr/>
        </p:nvSpPr>
        <p:spPr>
          <a:xfrm>
            <a:off x="469431" y="9863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5251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4645" y="2280493"/>
            <a:ext cx="10993546" cy="590321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CAMPUS STAKEHOLDERS AND MUCH NEEDED PARTNERS</a:t>
            </a:r>
            <a:endParaRPr lang="en-US" sz="2500" b="1" dirty="0"/>
          </a:p>
        </p:txBody>
      </p:sp>
      <p:sp>
        <p:nvSpPr>
          <p:cNvPr id="10" name="Rectangle 9"/>
          <p:cNvSpPr/>
          <p:nvPr/>
        </p:nvSpPr>
        <p:spPr>
          <a:xfrm>
            <a:off x="317031" y="8339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7917" y="3409778"/>
            <a:ext cx="53362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Students (AVC and High Schools)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Academic Senate and Faculty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Counseling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 Enrollment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Career Center</a:t>
            </a:r>
            <a:endParaRPr lang="en-US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Assessment Center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Industry Professionals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16871" y="3407630"/>
            <a:ext cx="53362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Administration and 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Learning Center and Basic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Scheduling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 Equity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First Year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Behavioral Intervention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Campus Clubs</a:t>
            </a:r>
          </a:p>
        </p:txBody>
      </p:sp>
    </p:spTree>
    <p:extLst>
      <p:ext uri="{BB962C8B-B14F-4D97-AF65-F5344CB8AC3E}">
        <p14:creationId xmlns:p14="http://schemas.microsoft.com/office/powerpoint/2010/main" val="320747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1701" y="3154182"/>
            <a:ext cx="10640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AVC2CSU is a proposed comprehensive cohort pathway program intended to allow students pursuing select AS-T and AA-T degrees to complete the coursework and achieve guaranteed admission into a CSU within two years.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743" y="4718983"/>
            <a:ext cx="106404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Existing Programs Under Review for Inclusion in the Cohort Pathway</a:t>
            </a:r>
          </a:p>
          <a:p>
            <a:r>
              <a:rPr lang="en-US" sz="2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AS-T	Associate in Science in Business Administration for Transfer</a:t>
            </a:r>
          </a:p>
          <a:p>
            <a:r>
              <a:rPr lang="en-US" sz="2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AA-T	Associate in Science in Administration of Justice for Transfer</a:t>
            </a:r>
          </a:p>
          <a:p>
            <a:r>
              <a:rPr lang="en-US" sz="2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AA-T	Associate in Arts in Sociology for Transfer</a:t>
            </a:r>
            <a:endParaRPr lang="en-US" sz="2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4645" y="2280493"/>
            <a:ext cx="10993546" cy="590321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PROPOSED COHORT PATHWAY PROGRAM</a:t>
            </a:r>
            <a:endParaRPr lang="en-US" sz="2500" b="1" dirty="0"/>
          </a:p>
        </p:txBody>
      </p:sp>
      <p:sp>
        <p:nvSpPr>
          <p:cNvPr id="10" name="Rectangle 9"/>
          <p:cNvSpPr/>
          <p:nvPr/>
        </p:nvSpPr>
        <p:spPr>
          <a:xfrm>
            <a:off x="317031" y="8339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181569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7743" y="3208805"/>
            <a:ext cx="1064044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chemeClr val="bg1"/>
                </a:solidFill>
              </a:rPr>
              <a:t>PROGRAM OBJECTIVES:</a:t>
            </a:r>
          </a:p>
          <a:p>
            <a:endParaRPr lang="en-US" sz="1400" b="1" u="sng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Work with Administration, Faculty and Staff to identify barriers to student success and, as appropriate, incorporate practical and successful measures into the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Work to increase student retention, performance and graduation rates for participating students through regular engagement, tutoring, targeted workshops and more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Provide broad-based and inclusive pathways to timely degree completion for select AS-T and AA-T programs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Reduce degree completion timeframes for participating students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04645" y="2280493"/>
            <a:ext cx="10993546" cy="590321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PROPOSED COHORT PATHWAY PROGRAM</a:t>
            </a:r>
            <a:endParaRPr lang="en-US" sz="2500" b="1" dirty="0"/>
          </a:p>
        </p:txBody>
      </p:sp>
      <p:sp>
        <p:nvSpPr>
          <p:cNvPr id="8" name="Rectangle 7"/>
          <p:cNvSpPr/>
          <p:nvPr/>
        </p:nvSpPr>
        <p:spPr>
          <a:xfrm>
            <a:off x="317031" y="8339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351767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7743" y="3309629"/>
            <a:ext cx="10640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chemeClr val="bg1"/>
                </a:solidFill>
              </a:rPr>
              <a:t>PROGRAM APPROACH:</a:t>
            </a:r>
          </a:p>
          <a:p>
            <a:endParaRPr lang="en-US" sz="1400" b="1" u="sng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Work to address pressing student needs through innovation and best practices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Work to identify and remove roadblocks to student retention, engagement and matriculation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Provide and embed essential, targeted and timely programs, services,  workshops, and 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Maintain quality contact with student from entry into the pathway to graduation</a:t>
            </a:r>
            <a:endParaRPr lang="en-US" sz="22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04645" y="2280493"/>
            <a:ext cx="10993546" cy="590321"/>
          </a:xfrm>
        </p:spPr>
        <p:txBody>
          <a:bodyPr>
            <a:normAutofit/>
          </a:bodyPr>
          <a:lstStyle/>
          <a:p>
            <a:r>
              <a:rPr lang="en-US" sz="2500" b="1" dirty="0" smtClean="0"/>
              <a:t>PROPOSED COHORT PATHWAY PROGRAM</a:t>
            </a:r>
            <a:endParaRPr lang="en-US" sz="2500" b="1" dirty="0"/>
          </a:p>
        </p:txBody>
      </p:sp>
      <p:sp>
        <p:nvSpPr>
          <p:cNvPr id="8" name="Rectangle 7"/>
          <p:cNvSpPr/>
          <p:nvPr/>
        </p:nvSpPr>
        <p:spPr>
          <a:xfrm>
            <a:off x="317031" y="8339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300665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846" y="3333507"/>
            <a:ext cx="1084511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 applies and is admitted into Antelope Valley College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Student’s application for acceptance into the cohort pathway is reviewed and accepted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 assesses at college level (099) proficiency for Reading, Writing and Math</a:t>
            </a:r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 agrees to study full-time and follow prescribed pathway driven course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Student agrees to participate in workshops, and services embedded into the cohort program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045" y="2497061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/>
              <a:t>CONSIDERATIONS FOR ACCEPTANCE INTO THE PROGRAM</a:t>
            </a:r>
            <a:endParaRPr lang="en-US" sz="2500" b="1" dirty="0"/>
          </a:p>
        </p:txBody>
      </p:sp>
      <p:sp>
        <p:nvSpPr>
          <p:cNvPr id="9" name="Rectangle 8"/>
          <p:cNvSpPr/>
          <p:nvPr/>
        </p:nvSpPr>
        <p:spPr>
          <a:xfrm>
            <a:off x="469431" y="9863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292673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5599" y="3139818"/>
            <a:ext cx="87225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Pre-cohort workshops and tools to assist basic skills students with assessment preparedness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Structured and flexible full-time degree pathways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Early and frequent student engagement and intervention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Comprehensive embedded services to enhance student success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Establishment of a connective community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57045" y="2316781"/>
            <a:ext cx="8703950" cy="85239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/>
              <a:t>INCREASE LIKELIHOOD OF TIMELY DEGREE COMPLETION </a:t>
            </a:r>
            <a:endParaRPr lang="en-US" sz="2500" b="1" dirty="0"/>
          </a:p>
        </p:txBody>
      </p:sp>
      <p:sp>
        <p:nvSpPr>
          <p:cNvPr id="8" name="Rectangle 7"/>
          <p:cNvSpPr/>
          <p:nvPr/>
        </p:nvSpPr>
        <p:spPr>
          <a:xfrm>
            <a:off x="469431" y="9863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373950" y="2528883"/>
            <a:ext cx="2063694" cy="6375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373949" y="3285291"/>
            <a:ext cx="2063694" cy="6375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9373948" y="4041699"/>
            <a:ext cx="2063694" cy="63756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9373947" y="4798107"/>
            <a:ext cx="2063694" cy="6375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9373946" y="5554515"/>
            <a:ext cx="2063694" cy="6375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9306834" y="2529915"/>
            <a:ext cx="2197922" cy="6238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Fall SEMESTER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</a:rPr>
              <a:t> (12 – 15 units)</a:t>
            </a: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9308232" y="3303101"/>
            <a:ext cx="2197922" cy="6238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SPRING SEMESTER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</a:rPr>
              <a:t> (12 – 13 units)</a:t>
            </a: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9309630" y="4059509"/>
            <a:ext cx="2197922" cy="6238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SUMMER BRIDGE &amp;  SEMESTER</a:t>
            </a:r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</a:rPr>
              <a:t> (3 – 6 units)</a:t>
            </a: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9311028" y="4815917"/>
            <a:ext cx="2197922" cy="6238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FALL SEMESTER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</a:rPr>
              <a:t> (12 – 13 units)</a:t>
            </a: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9312426" y="5572325"/>
            <a:ext cx="2197922" cy="6238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SPRING SEMESTER</a:t>
            </a:r>
          </a:p>
          <a:p>
            <a:pPr algn="ctr"/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</a:rPr>
              <a:t> (14 - 15 units)</a:t>
            </a: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378568" y="1737223"/>
            <a:ext cx="2063694" cy="63756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9314250" y="1907929"/>
            <a:ext cx="2197922" cy="4709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SUMMER BRIDGE</a:t>
            </a: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2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20494" y="5699527"/>
            <a:ext cx="6593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01423" y="3211682"/>
            <a:ext cx="108491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Begin recruiting two semesters before each cohort begins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Employ engagement activities for student comfort with campus culture and program expectations (partner with FYE and Summer Bridge, partner with existing campus clubs, offer CSU tours, Host local Q&amp;A Talks with industry professionals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Provide a single point of contact Counselor and Ed Advisor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Provide a single point of contact Faculty Mentor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Incorporate pre- and mid-cohort Summer Bridge programs and </a:t>
            </a:r>
            <a:r>
              <a:rPr lang="en-US" sz="2400" dirty="0">
                <a:solidFill>
                  <a:schemeClr val="bg1"/>
                </a:solidFill>
              </a:rPr>
              <a:t>T</a:t>
            </a:r>
            <a:r>
              <a:rPr lang="en-US" sz="2400" dirty="0" smtClean="0">
                <a:solidFill>
                  <a:schemeClr val="bg1"/>
                </a:solidFill>
              </a:rPr>
              <a:t>argeted Workshops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045" y="2432893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/>
              <a:t>EARLY AND FREQUENT ENGAGEMENT</a:t>
            </a:r>
            <a:endParaRPr lang="en-US" sz="2500" b="1" dirty="0"/>
          </a:p>
        </p:txBody>
      </p:sp>
      <p:sp>
        <p:nvSpPr>
          <p:cNvPr id="10" name="Rectangle 9"/>
          <p:cNvSpPr/>
          <p:nvPr/>
        </p:nvSpPr>
        <p:spPr>
          <a:xfrm>
            <a:off x="469431" y="9863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149407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20494" y="5699527"/>
            <a:ext cx="6593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9200" y="3230516"/>
            <a:ext cx="1001864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Counseling and Educational Advisement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Career assessment and planning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Learning Center tutoring and targeted workshops</a:t>
            </a:r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Special graduation recognition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Assistance with application to CSU and post graduation planning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Micro-programs to address and reduce barriers to student success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045" y="2432893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/>
              <a:t>COMPREHENSIVE EMBEDDED SERVICES</a:t>
            </a:r>
            <a:endParaRPr lang="en-US" sz="2500" b="1" dirty="0"/>
          </a:p>
        </p:txBody>
      </p:sp>
      <p:sp>
        <p:nvSpPr>
          <p:cNvPr id="9" name="Rectangle 8"/>
          <p:cNvSpPr/>
          <p:nvPr/>
        </p:nvSpPr>
        <p:spPr>
          <a:xfrm>
            <a:off x="469431" y="9863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118006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20494" y="5699527"/>
            <a:ext cx="6593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33594" y="3093711"/>
            <a:ext cx="1064044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Foster a sense of community through blocked and semi-blocked flexible cohort pathways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Incorporate AVID strategies into summer workshops and campus activities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Provide </a:t>
            </a:r>
            <a:r>
              <a:rPr lang="en-US" sz="2400" dirty="0" smtClean="0">
                <a:solidFill>
                  <a:schemeClr val="bg1"/>
                </a:solidFill>
              </a:rPr>
              <a:t>opportunities </a:t>
            </a:r>
            <a:r>
              <a:rPr lang="en-US" sz="2400" dirty="0">
                <a:solidFill>
                  <a:schemeClr val="bg1"/>
                </a:solidFill>
              </a:rPr>
              <a:t>to build communities outside of the classroom through cultural outcomes and cross-campus initiatives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Host Career </a:t>
            </a:r>
            <a:r>
              <a:rPr lang="en-US" sz="2400" dirty="0">
                <a:solidFill>
                  <a:schemeClr val="bg1"/>
                </a:solidFill>
              </a:rPr>
              <a:t>B</a:t>
            </a:r>
            <a:r>
              <a:rPr lang="en-US" sz="2400" dirty="0" smtClean="0">
                <a:solidFill>
                  <a:schemeClr val="bg1"/>
                </a:solidFill>
              </a:rPr>
              <a:t>uilder </a:t>
            </a:r>
            <a:r>
              <a:rPr lang="en-US" sz="2400" dirty="0">
                <a:solidFill>
                  <a:schemeClr val="bg1"/>
                </a:solidFill>
              </a:rPr>
              <a:t>W</a:t>
            </a:r>
            <a:r>
              <a:rPr lang="en-US" sz="2400" dirty="0" smtClean="0">
                <a:solidFill>
                  <a:schemeClr val="bg1"/>
                </a:solidFill>
              </a:rPr>
              <a:t>orkshops with Industry Professionals for students’ personal and academic growth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57045" y="2432893"/>
            <a:ext cx="10993546" cy="5903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/>
              <a:t>ESTABLISHMENT OF A CONNECTIVE COMMUNITY</a:t>
            </a:r>
            <a:endParaRPr lang="en-US" sz="2500" b="1" dirty="0"/>
          </a:p>
        </p:txBody>
      </p:sp>
      <p:sp>
        <p:nvSpPr>
          <p:cNvPr id="9" name="Rectangle 8"/>
          <p:cNvSpPr/>
          <p:nvPr/>
        </p:nvSpPr>
        <p:spPr>
          <a:xfrm>
            <a:off x="469431" y="986343"/>
            <a:ext cx="57609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AVC2CSU</a:t>
            </a:r>
          </a:p>
        </p:txBody>
      </p:sp>
    </p:spTree>
    <p:extLst>
      <p:ext uri="{BB962C8B-B14F-4D97-AF65-F5344CB8AC3E}">
        <p14:creationId xmlns:p14="http://schemas.microsoft.com/office/powerpoint/2010/main" val="149308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637</TotalTime>
  <Words>621</Words>
  <Application>Microsoft Office PowerPoint</Application>
  <PresentationFormat>Custom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Dividend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Deb</cp:lastModifiedBy>
  <cp:revision>54</cp:revision>
  <cp:lastPrinted>2015-11-17T23:49:07Z</cp:lastPrinted>
  <dcterms:created xsi:type="dcterms:W3CDTF">2015-11-17T07:16:18Z</dcterms:created>
  <dcterms:modified xsi:type="dcterms:W3CDTF">2015-11-28T04:42:03Z</dcterms:modified>
</cp:coreProperties>
</file>